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3"/>
  </p:notesMasterIdLst>
  <p:sldIdLst>
    <p:sldId id="256" r:id="rId3"/>
    <p:sldId id="257" r:id="rId4"/>
    <p:sldId id="258" r:id="rId5"/>
    <p:sldId id="259" r:id="rId6"/>
    <p:sldId id="260" r:id="rId7"/>
    <p:sldId id="262" r:id="rId8"/>
    <p:sldId id="263" r:id="rId9"/>
    <p:sldId id="264" r:id="rId10"/>
    <p:sldId id="265" r:id="rId11"/>
    <p:sldId id="266" r:id="rId12"/>
  </p:sldIdLst>
  <p:sldSz cx="9144000" cy="5143500" type="screen16x9"/>
  <p:notesSz cx="6858000" cy="9144000"/>
  <p:embeddedFontLst>
    <p:embeddedFont>
      <p:font typeface="Open Sans" panose="020B0606030504020204" pitchFamily="34" charset="0"/>
      <p:regular r:id="rId14"/>
      <p:bold r:id="rId15"/>
      <p:italic r:id="rId16"/>
      <p:boldItalic r:id="rId17"/>
    </p:embeddedFont>
    <p:embeddedFont>
      <p:font typeface="Oswald" panose="00000500000000000000" pitchFamily="2" charset="0"/>
      <p:regular r:id="rId18"/>
      <p:bold r:id="rId19"/>
    </p:embeddedFont>
    <p:embeddedFont>
      <p:font typeface="Proxima Nova" panose="020B0604020202020204" charset="0"/>
      <p:italic r:id="rId20"/>
    </p:embeddedFont>
    <p:embeddedFont>
      <p:font typeface="Proxima Nova Semibold" panose="020B0604020202020204" charset="0"/>
      <p:bold r:id="rId21"/>
    </p:embeddedFont>
    <p:embeddedFont>
      <p:font typeface="Raleway Black" pitchFamily="2" charset="0"/>
      <p:bold r:id="rId22"/>
      <p:boldItalic r:id="rId23"/>
    </p:embeddedFont>
    <p:embeddedFont>
      <p:font typeface="Raleway ExtraBold" pitchFamily="2" charset="0"/>
      <p:bold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538">
          <p15:clr>
            <a:srgbClr val="A4A3A4"/>
          </p15:clr>
        </p15:guide>
        <p15:guide id="2" pos="5222">
          <p15:clr>
            <a:srgbClr val="A4A3A4"/>
          </p15:clr>
        </p15:guide>
        <p15:guide id="3" orient="horz" pos="27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D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pos="538"/>
        <p:guide pos="5222"/>
        <p:guide orient="horz" pos="27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s://slack-redir.net/link?url=https://www.freepik.com/"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66"/>
        <p:cNvGrpSpPr/>
        <p:nvPr/>
      </p:nvGrpSpPr>
      <p:grpSpPr>
        <a:xfrm>
          <a:off x="0" y="0"/>
          <a:ext cx="0" cy="0"/>
          <a:chOff x="0" y="0"/>
          <a:chExt cx="0" cy="0"/>
        </a:xfrm>
      </p:grpSpPr>
      <p:pic>
        <p:nvPicPr>
          <p:cNvPr id="67" name="Google Shape;67;p11"/>
          <p:cNvPicPr preferRelativeResize="0"/>
          <p:nvPr/>
        </p:nvPicPr>
        <p:blipFill rotWithShape="1">
          <a:blip r:embed="rId2"/>
          <a:srcRect t="18" b="9"/>
          <a:stretch>
            <a:fillRect/>
          </a:stretch>
        </p:blipFill>
        <p:spPr>
          <a:xfrm>
            <a:off x="952" y="0"/>
            <a:ext cx="9142089" cy="514349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68"/>
        <p:cNvGrpSpPr/>
        <p:nvPr/>
      </p:nvGrpSpPr>
      <p:grpSpPr>
        <a:xfrm>
          <a:off x="0" y="0"/>
          <a:ext cx="0" cy="0"/>
          <a:chOff x="0" y="0"/>
          <a:chExt cx="0" cy="0"/>
        </a:xfrm>
      </p:grpSpPr>
      <p:pic>
        <p:nvPicPr>
          <p:cNvPr id="69" name="Google Shape;69;p12"/>
          <p:cNvPicPr preferRelativeResize="0"/>
          <p:nvPr/>
        </p:nvPicPr>
        <p:blipFill rotWithShape="1">
          <a:blip r:embed="rId2"/>
          <a:srcRect t="18" b="9"/>
          <a:stretch>
            <a:fillRect/>
          </a:stretch>
        </p:blipFill>
        <p:spPr>
          <a:xfrm>
            <a:off x="952" y="0"/>
            <a:ext cx="9142089" cy="5143495"/>
          </a:xfrm>
          <a:prstGeom prst="rect">
            <a:avLst/>
          </a:prstGeom>
          <a:noFill/>
          <a:ln>
            <a:noFill/>
          </a:ln>
        </p:spPr>
      </p:pic>
      <p:pic>
        <p:nvPicPr>
          <p:cNvPr id="70" name="Google Shape;70;p12"/>
          <p:cNvPicPr preferRelativeResize="0"/>
          <p:nvPr/>
        </p:nvPicPr>
        <p:blipFill rotWithShape="1">
          <a:blip r:embed="rId3"/>
          <a:srcRect t="18" b="9"/>
          <a:stretch>
            <a:fillRect/>
          </a:stretch>
        </p:blipFill>
        <p:spPr>
          <a:xfrm>
            <a:off x="952" y="0"/>
            <a:ext cx="9142089" cy="514349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pic>
        <p:nvPicPr>
          <p:cNvPr id="75" name="Google Shape;75;p14"/>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76" name="Google Shape;76;p14"/>
          <p:cNvSpPr txBox="1">
            <a:spLocks noGrp="1"/>
          </p:cNvSpPr>
          <p:nvPr>
            <p:ph type="title"/>
          </p:nvPr>
        </p:nvSpPr>
        <p:spPr>
          <a:xfrm>
            <a:off x="3323400" y="2893738"/>
            <a:ext cx="2497200" cy="69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7" name="Google Shape;77;p14"/>
          <p:cNvSpPr txBox="1">
            <a:spLocks noGrp="1"/>
          </p:cNvSpPr>
          <p:nvPr>
            <p:ph type="title" idx="2"/>
          </p:nvPr>
        </p:nvSpPr>
        <p:spPr>
          <a:xfrm>
            <a:off x="3369625" y="911763"/>
            <a:ext cx="2325600" cy="17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0"/>
              <a:buFont typeface="Open Sans"/>
              <a:buNone/>
              <a:defRPr sz="14000" b="1" u="sng">
                <a:latin typeface="Open Sans"/>
                <a:ea typeface="Open Sans"/>
                <a:cs typeface="Open Sans"/>
                <a:sym typeface="Open Sans"/>
              </a:defRPr>
            </a:lvl1pPr>
            <a:lvl2pPr lvl="1"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78" name="Google Shape;78;p14"/>
          <p:cNvSpPr txBox="1">
            <a:spLocks noGrp="1"/>
          </p:cNvSpPr>
          <p:nvPr>
            <p:ph type="subTitle" idx="1"/>
          </p:nvPr>
        </p:nvSpPr>
        <p:spPr>
          <a:xfrm>
            <a:off x="3323400" y="3589138"/>
            <a:ext cx="2497200" cy="64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accent2"/>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title" idx="2"/>
          </p:nvPr>
        </p:nvSpPr>
        <p:spPr>
          <a:xfrm>
            <a:off x="3369625" y="911763"/>
            <a:ext cx="2325600" cy="17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0"/>
              <a:buFont typeface="Open Sans"/>
              <a:buNone/>
              <a:defRPr sz="14000" b="1" u="sng">
                <a:latin typeface="Open Sans"/>
                <a:ea typeface="Open Sans"/>
                <a:cs typeface="Open Sans"/>
                <a:sym typeface="Open Sans"/>
              </a:defRPr>
            </a:lvl1pPr>
            <a:lvl2pPr lvl="1"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16" name="Google Shape;16;p3"/>
          <p:cNvSpPr txBox="1">
            <a:spLocks noGrp="1"/>
          </p:cNvSpPr>
          <p:nvPr>
            <p:ph type="subTitle" idx="1"/>
          </p:nvPr>
        </p:nvSpPr>
        <p:spPr>
          <a:xfrm>
            <a:off x="3323400" y="3589138"/>
            <a:ext cx="2497200" cy="64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19" name="Google Shape;19;p4"/>
          <p:cNvSpPr txBox="1">
            <a:spLocks noGrp="1"/>
          </p:cNvSpPr>
          <p:nvPr>
            <p:ph type="ctrTitle"/>
          </p:nvPr>
        </p:nvSpPr>
        <p:spPr>
          <a:xfrm>
            <a:off x="1638431" y="1606100"/>
            <a:ext cx="22227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0" name="Google Shape;20;p4"/>
          <p:cNvSpPr txBox="1">
            <a:spLocks noGrp="1"/>
          </p:cNvSpPr>
          <p:nvPr>
            <p:ph type="subTitle" idx="1"/>
          </p:nvPr>
        </p:nvSpPr>
        <p:spPr>
          <a:xfrm>
            <a:off x="1638425" y="1993300"/>
            <a:ext cx="2222700" cy="78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1" name="Google Shape;21;p4"/>
          <p:cNvSpPr txBox="1">
            <a:spLocks noGrp="1"/>
          </p:cNvSpPr>
          <p:nvPr>
            <p:ph type="ctrTitle" idx="2"/>
          </p:nvPr>
        </p:nvSpPr>
        <p:spPr>
          <a:xfrm>
            <a:off x="5282438" y="3224959"/>
            <a:ext cx="22227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2" name="Google Shape;22;p4"/>
          <p:cNvSpPr txBox="1">
            <a:spLocks noGrp="1"/>
          </p:cNvSpPr>
          <p:nvPr>
            <p:ph type="subTitle" idx="3"/>
          </p:nvPr>
        </p:nvSpPr>
        <p:spPr>
          <a:xfrm>
            <a:off x="5282430" y="3612159"/>
            <a:ext cx="2222700" cy="78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3" name="Google Shape;23;p4"/>
          <p:cNvSpPr txBox="1">
            <a:spLocks noGrp="1"/>
          </p:cNvSpPr>
          <p:nvPr>
            <p:ph type="title" idx="4"/>
          </p:nvPr>
        </p:nvSpPr>
        <p:spPr>
          <a:xfrm>
            <a:off x="731925" y="698232"/>
            <a:ext cx="76800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srcRect/>
          <a:stretch>
            <a:fillRect/>
          </a:stretch>
        </p:blipFill>
        <p:spPr>
          <a:xfrm>
            <a:off x="952" y="0"/>
            <a:ext cx="9142089" cy="5143495"/>
          </a:xfrm>
          <a:prstGeom prst="rect">
            <a:avLst/>
          </a:prstGeom>
          <a:noFill/>
          <a:ln>
            <a:noFill/>
          </a:ln>
        </p:spPr>
      </p:pic>
      <p:sp>
        <p:nvSpPr>
          <p:cNvPr id="26" name="Google Shape;26;p5"/>
          <p:cNvSpPr txBox="1">
            <a:spLocks noGrp="1"/>
          </p:cNvSpPr>
          <p:nvPr>
            <p:ph type="title" hasCustomPrompt="1"/>
          </p:nvPr>
        </p:nvSpPr>
        <p:spPr>
          <a:xfrm>
            <a:off x="1572025" y="1045125"/>
            <a:ext cx="6000000" cy="181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500"/>
              <a:buNone/>
              <a:defRPr sz="11000" u="sng"/>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a:r>
              <a:t>xx%</a:t>
            </a:r>
          </a:p>
        </p:txBody>
      </p:sp>
      <p:sp>
        <p:nvSpPr>
          <p:cNvPr id="27" name="Google Shape;27;p5"/>
          <p:cNvSpPr txBox="1">
            <a:spLocks noGrp="1"/>
          </p:cNvSpPr>
          <p:nvPr>
            <p:ph type="subTitle" idx="1"/>
          </p:nvPr>
        </p:nvSpPr>
        <p:spPr>
          <a:xfrm>
            <a:off x="1801525" y="2776775"/>
            <a:ext cx="5541000" cy="4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and Credits">
  <p:cSld name="CUSTOM_17">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31" name="Google Shape;31;p7"/>
          <p:cNvSpPr txBox="1">
            <a:spLocks noGrp="1"/>
          </p:cNvSpPr>
          <p:nvPr>
            <p:ph type="title"/>
          </p:nvPr>
        </p:nvSpPr>
        <p:spPr>
          <a:xfrm>
            <a:off x="1303280" y="722323"/>
            <a:ext cx="3859800" cy="70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2" name="Google Shape;32;p7"/>
          <p:cNvSpPr txBox="1">
            <a:spLocks noGrp="1"/>
          </p:cNvSpPr>
          <p:nvPr>
            <p:ph type="subTitle" idx="1"/>
          </p:nvPr>
        </p:nvSpPr>
        <p:spPr>
          <a:xfrm>
            <a:off x="1759730" y="1550799"/>
            <a:ext cx="2946900" cy="115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33" name="Google Shape;33;p7"/>
          <p:cNvSpPr txBox="1"/>
          <p:nvPr/>
        </p:nvSpPr>
        <p:spPr>
          <a:xfrm>
            <a:off x="1669130" y="3363725"/>
            <a:ext cx="3128100" cy="70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000"/>
              <a:buFont typeface="Arial" panose="020B0604020202020204"/>
              <a:buNone/>
            </a:pPr>
            <a:r>
              <a:rPr lang="en-US" sz="1000" b="0" i="0" u="none" strike="noStrike" cap="none">
                <a:solidFill>
                  <a:schemeClr val="accent2"/>
                </a:solidFill>
                <a:latin typeface="Roboto" panose="02000000000000000000"/>
                <a:ea typeface="Roboto" panose="02000000000000000000"/>
                <a:cs typeface="Roboto" panose="02000000000000000000"/>
                <a:sym typeface="Roboto" panose="02000000000000000000"/>
              </a:rPr>
              <a:t>CREDITS: This presentation template was created by </a:t>
            </a:r>
            <a:r>
              <a:rPr lang="en-US" sz="1000" b="1" i="0" u="none" strike="noStrike" cap="none">
                <a:solidFill>
                  <a:schemeClr val="hlink"/>
                </a:solidFill>
                <a:uFill>
                  <a:noFill/>
                </a:uFill>
                <a:latin typeface="Roboto" panose="02000000000000000000"/>
                <a:ea typeface="Roboto" panose="02000000000000000000"/>
                <a:cs typeface="Roboto" panose="02000000000000000000"/>
                <a:sym typeface="Roboto" panose="02000000000000000000"/>
                <a:hlinkClick r:id="rId3"/>
              </a:rPr>
              <a:t>Slidesgo</a:t>
            </a:r>
            <a:r>
              <a:rPr lang="en-US" sz="1000" b="0" i="0" u="none" strike="noStrike" cap="none">
                <a:solidFill>
                  <a:schemeClr val="accent2"/>
                </a:solidFill>
                <a:latin typeface="Roboto" panose="02000000000000000000"/>
                <a:ea typeface="Roboto" panose="02000000000000000000"/>
                <a:cs typeface="Roboto" panose="02000000000000000000"/>
                <a:sym typeface="Roboto" panose="02000000000000000000"/>
              </a:rPr>
              <a:t>, including icons by </a:t>
            </a:r>
            <a:r>
              <a:rPr lang="en-US" sz="1000" b="1" i="0" u="none" strike="noStrike" cap="none">
                <a:solidFill>
                  <a:schemeClr val="hlink"/>
                </a:solidFill>
                <a:uFill>
                  <a:noFill/>
                </a:uFill>
                <a:latin typeface="Roboto" panose="02000000000000000000"/>
                <a:ea typeface="Roboto" panose="02000000000000000000"/>
                <a:cs typeface="Roboto" panose="02000000000000000000"/>
                <a:sym typeface="Roboto" panose="02000000000000000000"/>
                <a:hlinkClick r:id="rId4"/>
              </a:rPr>
              <a:t>Flaticon</a:t>
            </a:r>
            <a:r>
              <a:rPr lang="en-US" sz="1000" b="0" i="0" u="none" strike="noStrike" cap="none">
                <a:solidFill>
                  <a:schemeClr val="accent2"/>
                </a:solidFill>
                <a:latin typeface="Roboto" panose="02000000000000000000"/>
                <a:ea typeface="Roboto" panose="02000000000000000000"/>
                <a:cs typeface="Roboto" panose="02000000000000000000"/>
                <a:sym typeface="Roboto" panose="02000000000000000000"/>
              </a:rPr>
              <a:t>, infographics &amp; images by </a:t>
            </a:r>
            <a:r>
              <a:rPr lang="en-US" sz="1000" b="1" i="0" u="none" strike="noStrike" cap="none">
                <a:solidFill>
                  <a:schemeClr val="hlink"/>
                </a:solidFill>
                <a:uFill>
                  <a:noFill/>
                </a:uFill>
                <a:latin typeface="Roboto" panose="02000000000000000000"/>
                <a:ea typeface="Roboto" panose="02000000000000000000"/>
                <a:cs typeface="Roboto" panose="02000000000000000000"/>
                <a:sym typeface="Roboto" panose="02000000000000000000"/>
                <a:hlinkClick r:id="rId5"/>
              </a:rPr>
              <a:t>Freepik</a:t>
            </a:r>
            <a:r>
              <a:rPr lang="en-US" sz="1000" b="0" i="0" u="none" strike="noStrike" cap="none">
                <a:solidFill>
                  <a:schemeClr val="accent2"/>
                </a:solidFill>
                <a:latin typeface="Roboto" panose="02000000000000000000"/>
                <a:ea typeface="Roboto" panose="02000000000000000000"/>
                <a:cs typeface="Roboto" panose="02000000000000000000"/>
                <a:sym typeface="Roboto" panose="02000000000000000000"/>
              </a:rPr>
              <a:t> </a:t>
            </a:r>
            <a:endParaRPr sz="1000" b="1" i="0" u="none" strike="noStrike" cap="none">
              <a:solidFill>
                <a:schemeClr val="accent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34"/>
        <p:cNvGrpSpPr/>
        <p:nvPr/>
      </p:nvGrpSpPr>
      <p:grpSpPr>
        <a:xfrm>
          <a:off x="0" y="0"/>
          <a:ext cx="0" cy="0"/>
          <a:chOff x="0" y="0"/>
          <a:chExt cx="0" cy="0"/>
        </a:xfrm>
      </p:grpSpPr>
      <p:pic>
        <p:nvPicPr>
          <p:cNvPr id="35" name="Google Shape;35;p8"/>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36" name="Google Shape;36;p8"/>
          <p:cNvSpPr txBox="1">
            <a:spLocks noGrp="1"/>
          </p:cNvSpPr>
          <p:nvPr>
            <p:ph type="ctrTitle"/>
          </p:nvPr>
        </p:nvSpPr>
        <p:spPr>
          <a:xfrm>
            <a:off x="720000" y="32425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8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 name="Google Shape;37;p8"/>
          <p:cNvSpPr txBox="1">
            <a:spLocks noGrp="1"/>
          </p:cNvSpPr>
          <p:nvPr>
            <p:ph type="subTitle" idx="1"/>
          </p:nvPr>
        </p:nvSpPr>
        <p:spPr>
          <a:xfrm>
            <a:off x="720000" y="3618227"/>
            <a:ext cx="1902300" cy="7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38" name="Google Shape;38;p8"/>
          <p:cNvSpPr txBox="1">
            <a:spLocks noGrp="1"/>
          </p:cNvSpPr>
          <p:nvPr>
            <p:ph type="ctrTitle" idx="2"/>
          </p:nvPr>
        </p:nvSpPr>
        <p:spPr>
          <a:xfrm>
            <a:off x="3620861" y="32425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8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9" name="Google Shape;39;p8"/>
          <p:cNvSpPr txBox="1">
            <a:spLocks noGrp="1"/>
          </p:cNvSpPr>
          <p:nvPr>
            <p:ph type="subTitle" idx="3"/>
          </p:nvPr>
        </p:nvSpPr>
        <p:spPr>
          <a:xfrm>
            <a:off x="3620862" y="3618227"/>
            <a:ext cx="1902300" cy="7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a:endParaRPr/>
          </a:p>
        </p:txBody>
      </p:sp>
      <p:sp>
        <p:nvSpPr>
          <p:cNvPr id="40" name="Google Shape;40;p8"/>
          <p:cNvSpPr txBox="1">
            <a:spLocks noGrp="1"/>
          </p:cNvSpPr>
          <p:nvPr>
            <p:ph type="ctrTitle" idx="4"/>
          </p:nvPr>
        </p:nvSpPr>
        <p:spPr>
          <a:xfrm>
            <a:off x="6521698" y="32425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8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1" name="Google Shape;41;p8"/>
          <p:cNvSpPr txBox="1">
            <a:spLocks noGrp="1"/>
          </p:cNvSpPr>
          <p:nvPr>
            <p:ph type="subTitle" idx="5"/>
          </p:nvPr>
        </p:nvSpPr>
        <p:spPr>
          <a:xfrm>
            <a:off x="6521700" y="3618227"/>
            <a:ext cx="1902300" cy="7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2" name="Google Shape;42;p8"/>
          <p:cNvSpPr txBox="1">
            <a:spLocks noGrp="1"/>
          </p:cNvSpPr>
          <p:nvPr>
            <p:ph type="title" idx="6"/>
          </p:nvPr>
        </p:nvSpPr>
        <p:spPr>
          <a:xfrm>
            <a:off x="731925" y="698232"/>
            <a:ext cx="76800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s">
  <p:cSld name="CUSTOM_12">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2"/>
          <a:srcRect/>
          <a:stretch>
            <a:fillRect/>
          </a:stretch>
        </p:blipFill>
        <p:spPr>
          <a:xfrm>
            <a:off x="952" y="0"/>
            <a:ext cx="9142089" cy="5143495"/>
          </a:xfrm>
          <a:prstGeom prst="rect">
            <a:avLst/>
          </a:prstGeom>
          <a:noFill/>
          <a:ln>
            <a:noFill/>
          </a:ln>
        </p:spPr>
      </p:pic>
      <p:sp>
        <p:nvSpPr>
          <p:cNvPr id="45" name="Google Shape;45;p9"/>
          <p:cNvSpPr txBox="1">
            <a:spLocks noGrp="1"/>
          </p:cNvSpPr>
          <p:nvPr>
            <p:ph type="title"/>
          </p:nvPr>
        </p:nvSpPr>
        <p:spPr>
          <a:xfrm>
            <a:off x="2852250" y="896700"/>
            <a:ext cx="3439500" cy="56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500" u="sng"/>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6" name="Google Shape;46;p9"/>
          <p:cNvSpPr txBox="1">
            <a:spLocks noGrp="1"/>
          </p:cNvSpPr>
          <p:nvPr>
            <p:ph type="subTitle" idx="1"/>
          </p:nvPr>
        </p:nvSpPr>
        <p:spPr>
          <a:xfrm>
            <a:off x="2852250" y="1473761"/>
            <a:ext cx="3400500" cy="4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7" name="Google Shape;47;p9"/>
          <p:cNvSpPr txBox="1">
            <a:spLocks noGrp="1"/>
          </p:cNvSpPr>
          <p:nvPr>
            <p:ph type="title" idx="2"/>
          </p:nvPr>
        </p:nvSpPr>
        <p:spPr>
          <a:xfrm>
            <a:off x="2852250" y="2158103"/>
            <a:ext cx="3439500" cy="56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500" u="sng"/>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8" name="Google Shape;48;p9"/>
          <p:cNvSpPr txBox="1">
            <a:spLocks noGrp="1"/>
          </p:cNvSpPr>
          <p:nvPr>
            <p:ph type="subTitle" idx="3"/>
          </p:nvPr>
        </p:nvSpPr>
        <p:spPr>
          <a:xfrm>
            <a:off x="2852250" y="2735175"/>
            <a:ext cx="3400500" cy="4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9" name="Google Shape;49;p9"/>
          <p:cNvSpPr txBox="1">
            <a:spLocks noGrp="1"/>
          </p:cNvSpPr>
          <p:nvPr>
            <p:ph type="title" idx="4"/>
          </p:nvPr>
        </p:nvSpPr>
        <p:spPr>
          <a:xfrm>
            <a:off x="2852250" y="3419519"/>
            <a:ext cx="3439500" cy="56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500" u="sng"/>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0" name="Google Shape;50;p9"/>
          <p:cNvSpPr txBox="1">
            <a:spLocks noGrp="1"/>
          </p:cNvSpPr>
          <p:nvPr>
            <p:ph type="subTitle" idx="5"/>
          </p:nvPr>
        </p:nvSpPr>
        <p:spPr>
          <a:xfrm>
            <a:off x="2852250" y="3996601"/>
            <a:ext cx="3400500" cy="4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51"/>
        <p:cNvGrpSpPr/>
        <p:nvPr/>
      </p:nvGrpSpPr>
      <p:grpSpPr>
        <a:xfrm>
          <a:off x="0" y="0"/>
          <a:ext cx="0" cy="0"/>
          <a:chOff x="0" y="0"/>
          <a:chExt cx="0" cy="0"/>
        </a:xfrm>
      </p:grpSpPr>
      <p:pic>
        <p:nvPicPr>
          <p:cNvPr id="52" name="Google Shape;52;p10"/>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53" name="Google Shape;53;p10"/>
          <p:cNvSpPr txBox="1">
            <a:spLocks noGrp="1"/>
          </p:cNvSpPr>
          <p:nvPr>
            <p:ph type="ctrTitle"/>
          </p:nvPr>
        </p:nvSpPr>
        <p:spPr>
          <a:xfrm>
            <a:off x="879625" y="1875237"/>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4" name="Google Shape;54;p10"/>
          <p:cNvSpPr txBox="1">
            <a:spLocks noGrp="1"/>
          </p:cNvSpPr>
          <p:nvPr>
            <p:ph type="subTitle" idx="1"/>
          </p:nvPr>
        </p:nvSpPr>
        <p:spPr>
          <a:xfrm>
            <a:off x="879625" y="2242200"/>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55" name="Google Shape;55;p10"/>
          <p:cNvSpPr txBox="1">
            <a:spLocks noGrp="1"/>
          </p:cNvSpPr>
          <p:nvPr>
            <p:ph type="ctrTitle" idx="2"/>
          </p:nvPr>
        </p:nvSpPr>
        <p:spPr>
          <a:xfrm>
            <a:off x="3538263" y="1875237"/>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6" name="Google Shape;56;p10"/>
          <p:cNvSpPr txBox="1">
            <a:spLocks noGrp="1"/>
          </p:cNvSpPr>
          <p:nvPr>
            <p:ph type="subTitle" idx="3"/>
          </p:nvPr>
        </p:nvSpPr>
        <p:spPr>
          <a:xfrm>
            <a:off x="3538260" y="2242200"/>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57" name="Google Shape;57;p10"/>
          <p:cNvSpPr txBox="1">
            <a:spLocks noGrp="1"/>
          </p:cNvSpPr>
          <p:nvPr>
            <p:ph type="ctrTitle" idx="4"/>
          </p:nvPr>
        </p:nvSpPr>
        <p:spPr>
          <a:xfrm>
            <a:off x="6196933" y="1875237"/>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8" name="Google Shape;58;p10"/>
          <p:cNvSpPr txBox="1">
            <a:spLocks noGrp="1"/>
          </p:cNvSpPr>
          <p:nvPr>
            <p:ph type="subTitle" idx="5"/>
          </p:nvPr>
        </p:nvSpPr>
        <p:spPr>
          <a:xfrm>
            <a:off x="6196927" y="2242200"/>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59" name="Google Shape;59;p10"/>
          <p:cNvSpPr txBox="1">
            <a:spLocks noGrp="1"/>
          </p:cNvSpPr>
          <p:nvPr>
            <p:ph type="ctrTitle" idx="6"/>
          </p:nvPr>
        </p:nvSpPr>
        <p:spPr>
          <a:xfrm>
            <a:off x="879625" y="3461724"/>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0" name="Google Shape;60;p10"/>
          <p:cNvSpPr txBox="1">
            <a:spLocks noGrp="1"/>
          </p:cNvSpPr>
          <p:nvPr>
            <p:ph type="subTitle" idx="7"/>
          </p:nvPr>
        </p:nvSpPr>
        <p:spPr>
          <a:xfrm>
            <a:off x="879625" y="3828687"/>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61" name="Google Shape;61;p10"/>
          <p:cNvSpPr txBox="1">
            <a:spLocks noGrp="1"/>
          </p:cNvSpPr>
          <p:nvPr>
            <p:ph type="ctrTitle" idx="8"/>
          </p:nvPr>
        </p:nvSpPr>
        <p:spPr>
          <a:xfrm>
            <a:off x="3538263" y="3461724"/>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2" name="Google Shape;62;p10"/>
          <p:cNvSpPr txBox="1">
            <a:spLocks noGrp="1"/>
          </p:cNvSpPr>
          <p:nvPr>
            <p:ph type="subTitle" idx="9"/>
          </p:nvPr>
        </p:nvSpPr>
        <p:spPr>
          <a:xfrm>
            <a:off x="3538260" y="3828687"/>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63" name="Google Shape;63;p10"/>
          <p:cNvSpPr txBox="1">
            <a:spLocks noGrp="1"/>
          </p:cNvSpPr>
          <p:nvPr>
            <p:ph type="ctrTitle" idx="13"/>
          </p:nvPr>
        </p:nvSpPr>
        <p:spPr>
          <a:xfrm>
            <a:off x="6196933" y="3461724"/>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4" name="Google Shape;64;p10"/>
          <p:cNvSpPr txBox="1">
            <a:spLocks noGrp="1"/>
          </p:cNvSpPr>
          <p:nvPr>
            <p:ph type="subTitle" idx="14"/>
          </p:nvPr>
        </p:nvSpPr>
        <p:spPr>
          <a:xfrm>
            <a:off x="6196927" y="3828687"/>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65" name="Google Shape;65;p10"/>
          <p:cNvSpPr txBox="1">
            <a:spLocks noGrp="1"/>
          </p:cNvSpPr>
          <p:nvPr>
            <p:ph type="title" idx="15"/>
          </p:nvPr>
        </p:nvSpPr>
        <p:spPr>
          <a:xfrm>
            <a:off x="731925" y="698232"/>
            <a:ext cx="76800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marR="0" lvl="1"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marR="0" lvl="2"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marR="0" lvl="3"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marR="0" lvl="4"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marR="0" lvl="5"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marR="0" lvl="6"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marR="0" lvl="7"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marR="0" lvl="8"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73" name="Google Shape;73;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marR="0" lvl="1"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marR="0" lvl="2"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marR="0" lvl="3"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marR="0" lvl="4"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marR="0" lvl="5"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marR="0" lvl="6"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marR="0" lvl="7"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marR="0" lvl="8"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ctrTitle"/>
          </p:nvPr>
        </p:nvSpPr>
        <p:spPr>
          <a:xfrm>
            <a:off x="2019450" y="1208700"/>
            <a:ext cx="5105100" cy="27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000"/>
              <a:buNone/>
            </a:pPr>
            <a:r>
              <a:rPr lang="en-US" sz="48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GROUP TASK:2</a:t>
            </a:r>
            <a:br>
              <a:rPr lang="en-US" sz="48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br>
            <a:r>
              <a:rPr lang="en-US" sz="48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OSI LAYER 3</a:t>
            </a:r>
            <a:endParaRPr sz="8000" dirty="0">
              <a:solidFill>
                <a:srgbClr val="FFC000"/>
              </a:solidFill>
            </a:endParaRPr>
          </a:p>
        </p:txBody>
      </p:sp>
      <p:sp>
        <p:nvSpPr>
          <p:cNvPr id="84" name="Google Shape;84;p15"/>
          <p:cNvSpPr txBox="1">
            <a:spLocks noGrp="1"/>
          </p:cNvSpPr>
          <p:nvPr>
            <p:ph type="subTitle" idx="1"/>
          </p:nvPr>
        </p:nvSpPr>
        <p:spPr>
          <a:xfrm>
            <a:off x="3615000" y="4104925"/>
            <a:ext cx="1914000" cy="43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0"/>
              <a:buNone/>
            </a:pPr>
            <a:r>
              <a:rPr lang="en-US"/>
              <a:t>A Brief Overview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p:nvPr/>
        </p:nvSpPr>
        <p:spPr>
          <a:xfrm>
            <a:off x="2990124" y="2268812"/>
            <a:ext cx="369943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chemeClr val="accent4"/>
                </a:solidFill>
                <a:latin typeface="Times New Roman" panose="02020603050405020304"/>
                <a:ea typeface="Times New Roman" panose="02020603050405020304"/>
                <a:cs typeface="Times New Roman" panose="02020603050405020304"/>
                <a:sym typeface="Times New Roman" panose="02020603050405020304"/>
              </a:rPr>
              <a:t>THANK YOU</a:t>
            </a:r>
            <a:endParaRPr sz="3600" b="0" i="0" u="none" strike="noStrike" cap="none">
              <a:solidFill>
                <a:schemeClr val="accent4"/>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6"/>
          <p:cNvSpPr txBox="1">
            <a:spLocks noGrp="1"/>
          </p:cNvSpPr>
          <p:nvPr>
            <p:ph type="subTitle" idx="1"/>
          </p:nvPr>
        </p:nvSpPr>
        <p:spPr>
          <a:xfrm>
            <a:off x="1566447" y="3218401"/>
            <a:ext cx="5281008" cy="642600"/>
          </a:xfrm>
          <a:prstGeom prst="rect">
            <a:avLst/>
          </a:prstGeom>
          <a:noFill/>
          <a:ln>
            <a:noFill/>
          </a:ln>
        </p:spPr>
        <p:txBody>
          <a:bodyPr spcFirstLastPara="1" wrap="square" lIns="91425" tIns="91425" rIns="91425" bIns="91425" anchor="t" anchorCtr="0">
            <a:noAutofit/>
          </a:bodyPr>
          <a:lstStyle/>
          <a:p>
            <a:pPr marL="457200" lvl="0" indent="-342900" rtl="0">
              <a:lnSpc>
                <a:spcPct val="100000"/>
              </a:lnSpc>
              <a:spcBef>
                <a:spcPts val="0"/>
              </a:spcBef>
              <a:spcAft>
                <a:spcPts val="0"/>
              </a:spcAft>
              <a:buSzPts val="1800"/>
              <a:buNone/>
            </a:pPr>
            <a:r>
              <a:rPr lang="en-US" sz="16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Analyze a real-world case study of an attack on Layer </a:t>
            </a:r>
            <a:r>
              <a:rPr lang="en-US" sz="1600" dirty="0">
                <a:latin typeface="Times New Roman" panose="02020603050405020304"/>
                <a:ea typeface="Times New Roman" panose="02020603050405020304"/>
                <a:cs typeface="Times New Roman" panose="02020603050405020304"/>
                <a:sym typeface="Times New Roman" panose="02020603050405020304"/>
              </a:rPr>
              <a:t>2</a:t>
            </a:r>
            <a:r>
              <a:rPr lang="en-US" sz="16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 </a:t>
            </a:r>
            <a:endParaRPr sz="16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rtl="0">
              <a:lnSpc>
                <a:spcPct val="100000"/>
              </a:lnSpc>
              <a:spcBef>
                <a:spcPts val="0"/>
              </a:spcBef>
              <a:spcAft>
                <a:spcPts val="0"/>
              </a:spcAft>
              <a:buSzPts val="1800"/>
              <a:buNone/>
            </a:pPr>
            <a:r>
              <a:rPr lang="en-US" sz="16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a:t>
            </a:r>
            <a:r>
              <a:rPr lang="en-US" sz="1600" dirty="0">
                <a:latin typeface="Times New Roman" panose="02020603050405020304"/>
                <a:ea typeface="Times New Roman" panose="02020603050405020304"/>
                <a:cs typeface="Times New Roman" panose="02020603050405020304"/>
                <a:sym typeface="Times New Roman" panose="02020603050405020304"/>
              </a:rPr>
              <a:t>Network Layer</a:t>
            </a:r>
            <a:r>
              <a:rPr lang="en-US" sz="16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  of the OSI model</a:t>
            </a:r>
            <a:endParaRPr sz="1600" b="1" dirty="0">
              <a:solidFill>
                <a:schemeClr val="lt1"/>
              </a:solidFill>
            </a:endParaRPr>
          </a:p>
        </p:txBody>
      </p:sp>
      <p:sp>
        <p:nvSpPr>
          <p:cNvPr id="91" name="Google Shape;91;p16"/>
          <p:cNvSpPr txBox="1">
            <a:spLocks noGrp="1"/>
          </p:cNvSpPr>
          <p:nvPr>
            <p:ph type="title"/>
          </p:nvPr>
        </p:nvSpPr>
        <p:spPr>
          <a:xfrm>
            <a:off x="1397621" y="1463150"/>
            <a:ext cx="5352586" cy="175525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dirty="0"/>
              <a:t>        </a:t>
            </a:r>
            <a:r>
              <a:rPr lang="en-US" sz="4000" dirty="0"/>
              <a:t>1: Rudraksha Gadekar</a:t>
            </a:r>
            <a:br>
              <a:rPr lang="en-US" sz="4000" dirty="0"/>
            </a:br>
            <a:r>
              <a:rPr lang="en-US" sz="4000" dirty="0"/>
              <a:t>       2: </a:t>
            </a:r>
            <a:r>
              <a:rPr lang="en-US" sz="4000" dirty="0" err="1"/>
              <a:t>Jashandeep</a:t>
            </a:r>
            <a:r>
              <a:rPr lang="en-US" sz="4000" dirty="0"/>
              <a:t> Singh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p:nvPr/>
        </p:nvSpPr>
        <p:spPr>
          <a:xfrm>
            <a:off x="2373486" y="195391"/>
            <a:ext cx="421316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solidFill>
                  <a:schemeClr val="accent6"/>
                </a:solidFill>
              </a:rPr>
              <a:t>Network Layer</a:t>
            </a:r>
            <a:endParaRPr sz="2000" b="1" dirty="0">
              <a:solidFill>
                <a:schemeClr val="accent6"/>
              </a:solidFill>
            </a:endParaRPr>
          </a:p>
        </p:txBody>
      </p:sp>
      <p:sp>
        <p:nvSpPr>
          <p:cNvPr id="2" name="TextBox 1">
            <a:extLst>
              <a:ext uri="{FF2B5EF4-FFF2-40B4-BE49-F238E27FC236}">
                <a16:creationId xmlns:a16="http://schemas.microsoft.com/office/drawing/2014/main" id="{6036BAEC-8721-88AC-3229-CCFEF714F5B3}"/>
              </a:ext>
            </a:extLst>
          </p:cNvPr>
          <p:cNvSpPr txBox="1"/>
          <p:nvPr/>
        </p:nvSpPr>
        <p:spPr>
          <a:xfrm>
            <a:off x="776868" y="892097"/>
            <a:ext cx="7590264" cy="3970318"/>
          </a:xfrm>
          <a:prstGeom prst="rect">
            <a:avLst/>
          </a:prstGeom>
          <a:noFill/>
        </p:spPr>
        <p:txBody>
          <a:bodyPr wrap="square" rtlCol="0">
            <a:spAutoFit/>
          </a:bodyPr>
          <a:lstStyle/>
          <a:p>
            <a:r>
              <a:rPr lang="en-US" dirty="0">
                <a:solidFill>
                  <a:srgbClr val="FEEDD8"/>
                </a:solidFill>
              </a:rPr>
              <a:t>The network layer, positioned as the third layer in the OSI model, plays a critical role in the seamless transfer of network packets. It serves as a bridge between the transport and data link layers, facilitating the reliable and efficient delivery of data from the source to the destination. The primary function of the network layer is to encapsulate packets at the source and decapsulate them at the destination, ensuring the integrity and proper routing of the data.</a:t>
            </a:r>
          </a:p>
          <a:p>
            <a:endParaRPr lang="en-US" dirty="0">
              <a:solidFill>
                <a:srgbClr val="FEEDD8"/>
              </a:solidFill>
            </a:endParaRPr>
          </a:p>
          <a:p>
            <a:r>
              <a:rPr lang="en-US" dirty="0">
                <a:solidFill>
                  <a:srgbClr val="FEEDD8"/>
                </a:solidFill>
              </a:rPr>
              <a:t>Routing is a fundamental aspect of the network layer, where the optimal path for data transmission is determined. Routing protocols, such as OSPF (Open Shortest Path First) and RIP (Routing Information Protocol), are utilized to identify the most efficient route for data packets. By making informed routing decisions, the network layer ensures that the packets reach their intended destinations efficiently, even in complex network environments with multiple possible routes.</a:t>
            </a:r>
          </a:p>
          <a:p>
            <a:endParaRPr lang="en-US" dirty="0">
              <a:solidFill>
                <a:srgbClr val="FEEDD8"/>
              </a:solidFill>
            </a:endParaRPr>
          </a:p>
          <a:p>
            <a:r>
              <a:rPr lang="en-US" dirty="0">
                <a:solidFill>
                  <a:srgbClr val="FEEDD8"/>
                </a:solidFill>
              </a:rPr>
              <a:t>Additionally, the network layer assigns and manages IP addresses, which are crucial for communication within the network. Devices capable of forwarding packets using IP addresses, such as routers, operate at the network layer as Layer 3 devices. These devices play a pivotal role in packet forwarding, enabling communication between different networks and facilitating the connectivity of various devices.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p:nvPr/>
        </p:nvSpPr>
        <p:spPr>
          <a:xfrm>
            <a:off x="736287" y="1256859"/>
            <a:ext cx="7863600" cy="1169511"/>
          </a:xfrm>
          <a:prstGeom prst="rect">
            <a:avLst/>
          </a:prstGeom>
          <a:noFill/>
          <a:ln>
            <a:noFill/>
          </a:ln>
        </p:spPr>
        <p:txBody>
          <a:bodyPr spcFirstLastPara="1" wrap="square" lIns="91425" tIns="45700" rIns="91425" bIns="45700" anchor="t" anchorCtr="0">
            <a:spAutoFit/>
          </a:bodyPr>
          <a:lstStyle/>
          <a:p>
            <a:pPr algn="l"/>
            <a:r>
              <a:rPr lang="en-US" b="0" i="0" dirty="0">
                <a:solidFill>
                  <a:srgbClr val="FEEDD8"/>
                </a:solidFill>
                <a:effectLst/>
                <a:latin typeface="Arial" panose="020B0604020202020204" pitchFamily="34" charset="0"/>
                <a:cs typeface="Arial" panose="020B0604020202020204" pitchFamily="34" charset="0"/>
              </a:rPr>
              <a:t>Mirai is a type of malware that specifically targets the network layer of the OSI model. It infects smart devices, such as cameras, routers, and baby monitors, which run on ARC processors. Mirai takes advantage of a weakness in these devices by exploiting default username and password combinations. Once it gains access, Mirai turns the infected devices into a botnet, which is a network of compromised devices controlled by cybercriminals.</a:t>
            </a:r>
          </a:p>
        </p:txBody>
      </p:sp>
      <p:sp>
        <p:nvSpPr>
          <p:cNvPr id="2" name="TextBox 1">
            <a:extLst>
              <a:ext uri="{FF2B5EF4-FFF2-40B4-BE49-F238E27FC236}">
                <a16:creationId xmlns:a16="http://schemas.microsoft.com/office/drawing/2014/main" id="{E4999DA9-DAF0-6921-4009-431598A94635}"/>
              </a:ext>
            </a:extLst>
          </p:cNvPr>
          <p:cNvSpPr txBox="1"/>
          <p:nvPr/>
        </p:nvSpPr>
        <p:spPr>
          <a:xfrm>
            <a:off x="2377097" y="267630"/>
            <a:ext cx="4179819" cy="523220"/>
          </a:xfrm>
          <a:prstGeom prst="rect">
            <a:avLst/>
          </a:prstGeom>
          <a:noFill/>
        </p:spPr>
        <p:txBody>
          <a:bodyPr wrap="square" rtlCol="0">
            <a:spAutoFit/>
          </a:bodyPr>
          <a:lstStyle/>
          <a:p>
            <a:r>
              <a:rPr lang="en-US" sz="2800" b="1" i="0" u="none" strike="noStrike" cap="none" dirty="0">
                <a:solidFill>
                  <a:schemeClr val="accent6"/>
                </a:solidFill>
                <a:latin typeface="Arial" panose="020B0604020202020204"/>
                <a:ea typeface="Arial" panose="020B0604020202020204"/>
                <a:cs typeface="Arial" panose="020B0604020202020204"/>
                <a:sym typeface="Arial" panose="020B0604020202020204"/>
              </a:rPr>
              <a:t>Real-World Case Study</a:t>
            </a:r>
          </a:p>
        </p:txBody>
      </p:sp>
      <p:sp>
        <p:nvSpPr>
          <p:cNvPr id="3" name="TextBox 2">
            <a:extLst>
              <a:ext uri="{FF2B5EF4-FFF2-40B4-BE49-F238E27FC236}">
                <a16:creationId xmlns:a16="http://schemas.microsoft.com/office/drawing/2014/main" id="{0BE5F394-0216-564E-3E52-299C16FD3109}"/>
              </a:ext>
            </a:extLst>
          </p:cNvPr>
          <p:cNvSpPr txBox="1"/>
          <p:nvPr/>
        </p:nvSpPr>
        <p:spPr>
          <a:xfrm>
            <a:off x="736287" y="2478395"/>
            <a:ext cx="7863600" cy="1169551"/>
          </a:xfrm>
          <a:prstGeom prst="rect">
            <a:avLst/>
          </a:prstGeom>
          <a:noFill/>
        </p:spPr>
        <p:txBody>
          <a:bodyPr wrap="square" rtlCol="0">
            <a:spAutoFit/>
          </a:bodyPr>
          <a:lstStyle/>
          <a:p>
            <a:pPr algn="l"/>
            <a:r>
              <a:rPr lang="en-US" b="0" i="0" dirty="0">
                <a:solidFill>
                  <a:srgbClr val="FEEDD8"/>
                </a:solidFill>
                <a:effectLst/>
                <a:latin typeface="Arial" panose="020B0604020202020204" pitchFamily="34" charset="0"/>
                <a:cs typeface="Arial" panose="020B0604020202020204" pitchFamily="34" charset="0"/>
              </a:rPr>
              <a:t>By targeting the network layer, Mirai is able to infiltrate the devices and gain control over their network connections. This allows the malware to communicate with command and control servers and receive instructions from the cyber criminals. The infected devices can then be used to launch large-scale Distributed Denial of Service (DDoS) attacks. These attacks overwhelm targeted websites or services with a flood of traffic, making them inaccessible to legitimate users.</a:t>
            </a:r>
          </a:p>
        </p:txBody>
      </p:sp>
      <p:sp>
        <p:nvSpPr>
          <p:cNvPr id="5" name="TextBox 4">
            <a:extLst>
              <a:ext uri="{FF2B5EF4-FFF2-40B4-BE49-F238E27FC236}">
                <a16:creationId xmlns:a16="http://schemas.microsoft.com/office/drawing/2014/main" id="{1BD29498-295B-BB82-910C-9ED674D09912}"/>
              </a:ext>
            </a:extLst>
          </p:cNvPr>
          <p:cNvSpPr txBox="1"/>
          <p:nvPr/>
        </p:nvSpPr>
        <p:spPr>
          <a:xfrm>
            <a:off x="736287" y="3726755"/>
            <a:ext cx="7863600" cy="954107"/>
          </a:xfrm>
          <a:prstGeom prst="rect">
            <a:avLst/>
          </a:prstGeom>
          <a:noFill/>
        </p:spPr>
        <p:txBody>
          <a:bodyPr wrap="square">
            <a:spAutoFit/>
          </a:bodyPr>
          <a:lstStyle/>
          <a:p>
            <a:pPr algn="l"/>
            <a:r>
              <a:rPr lang="en-US" b="0" i="0" dirty="0">
                <a:solidFill>
                  <a:srgbClr val="FEEDD8"/>
                </a:solidFill>
                <a:effectLst/>
                <a:latin typeface="Arial" panose="020B0604020202020204" pitchFamily="34" charset="0"/>
                <a:cs typeface="Arial" panose="020B0604020202020204" pitchFamily="34" charset="0"/>
              </a:rPr>
              <a:t>The Mirai botnet gained notoriety in 2016 when it was responsible for a significant DDoS attack on a well-known security expert's website. The creators of Mirai released the malware's source code, enabling other cybercriminals to create their own variants. This resulted in the emergence of new strains of Mirai, each with unique capabilities to exploit vulnerabilities in IoT devices.</a:t>
            </a:r>
          </a:p>
        </p:txBody>
      </p:sp>
      <p:sp>
        <p:nvSpPr>
          <p:cNvPr id="6" name="TextBox 5">
            <a:extLst>
              <a:ext uri="{FF2B5EF4-FFF2-40B4-BE49-F238E27FC236}">
                <a16:creationId xmlns:a16="http://schemas.microsoft.com/office/drawing/2014/main" id="{630BF745-E40D-5AD8-9663-005615EC23DC}"/>
              </a:ext>
            </a:extLst>
          </p:cNvPr>
          <p:cNvSpPr txBox="1"/>
          <p:nvPr/>
        </p:nvSpPr>
        <p:spPr>
          <a:xfrm>
            <a:off x="736287" y="897057"/>
            <a:ext cx="3337932" cy="369332"/>
          </a:xfrm>
          <a:prstGeom prst="rect">
            <a:avLst/>
          </a:prstGeom>
          <a:noFill/>
        </p:spPr>
        <p:txBody>
          <a:bodyPr wrap="square" rtlCol="0">
            <a:spAutoFit/>
          </a:bodyPr>
          <a:lstStyle/>
          <a:p>
            <a:r>
              <a:rPr lang="en-US" sz="1800" b="1" dirty="0">
                <a:solidFill>
                  <a:schemeClr val="accent6"/>
                </a:solidFill>
                <a:latin typeface="Arial" panose="020B0604020202020204" pitchFamily="34" charset="0"/>
                <a:cs typeface="Arial" panose="020B0604020202020204" pitchFamily="34" charset="0"/>
              </a:rPr>
              <a:t>1) Mirai Botnet (2016)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2" name="Google Shape;101;p18">
            <a:extLst>
              <a:ext uri="{FF2B5EF4-FFF2-40B4-BE49-F238E27FC236}">
                <a16:creationId xmlns:a16="http://schemas.microsoft.com/office/drawing/2014/main" id="{777D52F5-87C4-9386-572D-CFF0EE1A1F0E}"/>
              </a:ext>
            </a:extLst>
          </p:cNvPr>
          <p:cNvSpPr txBox="1"/>
          <p:nvPr/>
        </p:nvSpPr>
        <p:spPr>
          <a:xfrm>
            <a:off x="736287" y="1040074"/>
            <a:ext cx="7863600" cy="1384954"/>
          </a:xfrm>
          <a:prstGeom prst="rect">
            <a:avLst/>
          </a:prstGeom>
          <a:noFill/>
          <a:ln>
            <a:noFill/>
          </a:ln>
        </p:spPr>
        <p:txBody>
          <a:bodyPr spcFirstLastPara="1" wrap="square" lIns="91425" tIns="45700" rIns="91425" bIns="45700" anchor="t" anchorCtr="0">
            <a:spAutoFit/>
          </a:bodyPr>
          <a:lstStyle/>
          <a:p>
            <a:pPr algn="l"/>
            <a:r>
              <a:rPr lang="en-US" b="0" i="0" dirty="0">
                <a:solidFill>
                  <a:srgbClr val="FEEDD8"/>
                </a:solidFill>
                <a:effectLst/>
                <a:latin typeface="Arial" panose="020B0604020202020204" pitchFamily="34" charset="0"/>
                <a:cs typeface="Arial" panose="020B0604020202020204" pitchFamily="34" charset="0"/>
              </a:rPr>
              <a:t>BlueBorne, discovered in 2017, is a type of cyber attack that uses Bluetooth connections to take control of devices like computers, phones, and IoT devices. It doesn't need the targeted device to be paired or in discoverable mode. The attack is dangerous because it can spread through the air and infect many devices quickly. It can do things like steal data, install malware, and even create large networks of compromised devices. BlueBorne targets the network layer of the OSI model, which is responsible for sending data between devices on a network.</a:t>
            </a:r>
          </a:p>
        </p:txBody>
      </p:sp>
      <p:sp>
        <p:nvSpPr>
          <p:cNvPr id="4" name="TextBox 3">
            <a:extLst>
              <a:ext uri="{FF2B5EF4-FFF2-40B4-BE49-F238E27FC236}">
                <a16:creationId xmlns:a16="http://schemas.microsoft.com/office/drawing/2014/main" id="{FE76184A-819C-D3CE-0538-FC385338CB8F}"/>
              </a:ext>
            </a:extLst>
          </p:cNvPr>
          <p:cNvSpPr txBox="1"/>
          <p:nvPr/>
        </p:nvSpPr>
        <p:spPr>
          <a:xfrm>
            <a:off x="736287" y="2478395"/>
            <a:ext cx="7863600" cy="1169551"/>
          </a:xfrm>
          <a:prstGeom prst="rect">
            <a:avLst/>
          </a:prstGeom>
          <a:noFill/>
        </p:spPr>
        <p:txBody>
          <a:bodyPr wrap="square" rtlCol="0">
            <a:spAutoFit/>
          </a:bodyPr>
          <a:lstStyle/>
          <a:p>
            <a:pPr algn="l"/>
            <a:r>
              <a:rPr lang="en-US" b="0" i="0" dirty="0">
                <a:solidFill>
                  <a:srgbClr val="FEEDD8"/>
                </a:solidFill>
                <a:effectLst/>
                <a:latin typeface="Arial" panose="020B0604020202020204" pitchFamily="34" charset="0"/>
                <a:cs typeface="Arial" panose="020B0604020202020204" pitchFamily="34" charset="0"/>
              </a:rPr>
              <a:t>The risks of BlueBorne are significant. It can affect billions of devices that have Bluetooth capabilities, including Android, Windows, and Apple devices, as well as IoT devices like TVs and cars. The attack is highly contagious because it spreads through the air, and it can bypass common security measures. Once a device is compromised, the attacker gains full control over it. This is a big problem because Bluetooth has high privileges on operating systems.</a:t>
            </a:r>
          </a:p>
        </p:txBody>
      </p:sp>
      <p:sp>
        <p:nvSpPr>
          <p:cNvPr id="5" name="TextBox 4">
            <a:extLst>
              <a:ext uri="{FF2B5EF4-FFF2-40B4-BE49-F238E27FC236}">
                <a16:creationId xmlns:a16="http://schemas.microsoft.com/office/drawing/2014/main" id="{81ACC9F6-BFCB-5469-43E4-2FD6952A13BE}"/>
              </a:ext>
            </a:extLst>
          </p:cNvPr>
          <p:cNvSpPr txBox="1"/>
          <p:nvPr/>
        </p:nvSpPr>
        <p:spPr>
          <a:xfrm>
            <a:off x="736287" y="3701313"/>
            <a:ext cx="7863600" cy="1169551"/>
          </a:xfrm>
          <a:prstGeom prst="rect">
            <a:avLst/>
          </a:prstGeom>
          <a:noFill/>
        </p:spPr>
        <p:txBody>
          <a:bodyPr wrap="square">
            <a:spAutoFit/>
          </a:bodyPr>
          <a:lstStyle/>
          <a:p>
            <a:pPr algn="l"/>
            <a:r>
              <a:rPr lang="en-US" b="0" i="0" dirty="0">
                <a:solidFill>
                  <a:srgbClr val="FEEDD8"/>
                </a:solidFill>
                <a:effectLst/>
                <a:latin typeface="Arial" panose="020B0604020202020204" pitchFamily="34" charset="0"/>
                <a:cs typeface="Arial" panose="020B0604020202020204" pitchFamily="34" charset="0"/>
              </a:rPr>
              <a:t>The unique aspect of BlueBorne is its targeting of the network layer in the OSI model. This layer is responsible for transmitting data packets between devices on a network. By exploiting vulnerabilities in the network layer, BlueBorne gains control over devices. Its ability to spread wirelessly and exploit weaknesses in the network layer makes it a potent threat. As a result, it can infect a wide range of devices, making it a significant concern for users and organizations alike.</a:t>
            </a:r>
          </a:p>
        </p:txBody>
      </p:sp>
      <p:sp>
        <p:nvSpPr>
          <p:cNvPr id="6" name="TextBox 5">
            <a:extLst>
              <a:ext uri="{FF2B5EF4-FFF2-40B4-BE49-F238E27FC236}">
                <a16:creationId xmlns:a16="http://schemas.microsoft.com/office/drawing/2014/main" id="{85DBE6FE-01BA-A66E-610C-E108C358BF8C}"/>
              </a:ext>
            </a:extLst>
          </p:cNvPr>
          <p:cNvSpPr txBox="1"/>
          <p:nvPr/>
        </p:nvSpPr>
        <p:spPr>
          <a:xfrm>
            <a:off x="736287" y="617375"/>
            <a:ext cx="3337932" cy="369332"/>
          </a:xfrm>
          <a:prstGeom prst="rect">
            <a:avLst/>
          </a:prstGeom>
          <a:noFill/>
        </p:spPr>
        <p:txBody>
          <a:bodyPr wrap="square" rtlCol="0">
            <a:spAutoFit/>
          </a:bodyPr>
          <a:lstStyle/>
          <a:p>
            <a:r>
              <a:rPr lang="en-US" sz="1800" b="1" dirty="0">
                <a:solidFill>
                  <a:schemeClr val="accent6"/>
                </a:solidFill>
                <a:latin typeface="Arial" panose="020B0604020202020204" pitchFamily="34" charset="0"/>
                <a:cs typeface="Arial" panose="020B0604020202020204" pitchFamily="34" charset="0"/>
              </a:rPr>
              <a:t>2) BlueBorne Attack (2017):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21"/>
          <p:cNvSpPr txBox="1"/>
          <p:nvPr/>
        </p:nvSpPr>
        <p:spPr>
          <a:xfrm>
            <a:off x="2447259" y="59307"/>
            <a:ext cx="395955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400" b="0" i="0" u="none" strike="noStrike" cap="none" dirty="0">
                <a:solidFill>
                  <a:schemeClr val="accent6"/>
                </a:solidFill>
                <a:latin typeface="Arial" panose="020B0604020202020204"/>
                <a:ea typeface="Arial" panose="020B0604020202020204"/>
                <a:cs typeface="Arial" panose="020B0604020202020204"/>
                <a:sym typeface="Arial" panose="020B0604020202020204"/>
              </a:rPr>
              <a:t>Impact and Consequences:</a:t>
            </a:r>
          </a:p>
        </p:txBody>
      </p:sp>
      <p:sp>
        <p:nvSpPr>
          <p:cNvPr id="2" name="TextBox 1">
            <a:extLst>
              <a:ext uri="{FF2B5EF4-FFF2-40B4-BE49-F238E27FC236}">
                <a16:creationId xmlns:a16="http://schemas.microsoft.com/office/drawing/2014/main" id="{7DC357AD-748D-6682-EB0D-60840346BB1F}"/>
              </a:ext>
            </a:extLst>
          </p:cNvPr>
          <p:cNvSpPr txBox="1"/>
          <p:nvPr/>
        </p:nvSpPr>
        <p:spPr>
          <a:xfrm>
            <a:off x="564996" y="519959"/>
            <a:ext cx="1075101" cy="369332"/>
          </a:xfrm>
          <a:prstGeom prst="rect">
            <a:avLst/>
          </a:prstGeom>
          <a:noFill/>
        </p:spPr>
        <p:txBody>
          <a:bodyPr wrap="square" rtlCol="0">
            <a:spAutoFit/>
          </a:bodyPr>
          <a:lstStyle/>
          <a:p>
            <a:r>
              <a:rPr lang="en-US" sz="1800" b="0" i="0" u="none" strike="noStrike" cap="none" dirty="0">
                <a:solidFill>
                  <a:schemeClr val="accent6"/>
                </a:solidFill>
                <a:latin typeface="Arial" panose="020B0604020202020204"/>
                <a:ea typeface="Arial" panose="020B0604020202020204"/>
                <a:cs typeface="Arial" panose="020B0604020202020204"/>
                <a:sym typeface="Arial" panose="020B0604020202020204"/>
              </a:rPr>
              <a:t>Impact:</a:t>
            </a:r>
            <a:endParaRPr lang="en-US" sz="2000" dirty="0"/>
          </a:p>
        </p:txBody>
      </p:sp>
      <p:sp>
        <p:nvSpPr>
          <p:cNvPr id="3" name="TextBox 2">
            <a:extLst>
              <a:ext uri="{FF2B5EF4-FFF2-40B4-BE49-F238E27FC236}">
                <a16:creationId xmlns:a16="http://schemas.microsoft.com/office/drawing/2014/main" id="{4399692E-5EEE-1FD5-CB66-3943697AC997}"/>
              </a:ext>
            </a:extLst>
          </p:cNvPr>
          <p:cNvSpPr txBox="1"/>
          <p:nvPr/>
        </p:nvSpPr>
        <p:spPr>
          <a:xfrm>
            <a:off x="434340" y="889291"/>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Internet Disruption: The Mirai botnet attack caused a big problem on the internet. Many popular websites and online services were not working properly, so millions of people couldn't access them. This made things inconvenient and frustrating for users, and it made us realize that the internet can be easily disrupted by attacks like this.</a:t>
            </a:r>
            <a:endParaRPr lang="en-US" dirty="0">
              <a:solidFill>
                <a:schemeClr val="accent6"/>
              </a:solidFill>
            </a:endParaRPr>
          </a:p>
        </p:txBody>
      </p:sp>
      <p:sp>
        <p:nvSpPr>
          <p:cNvPr id="4" name="TextBox 3">
            <a:extLst>
              <a:ext uri="{FF2B5EF4-FFF2-40B4-BE49-F238E27FC236}">
                <a16:creationId xmlns:a16="http://schemas.microsoft.com/office/drawing/2014/main" id="{C073152E-0BF6-47A3-E1C7-D0D90C03936A}"/>
              </a:ext>
            </a:extLst>
          </p:cNvPr>
          <p:cNvSpPr txBox="1"/>
          <p:nvPr/>
        </p:nvSpPr>
        <p:spPr>
          <a:xfrm>
            <a:off x="434340" y="1798636"/>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Financial Losses: The businesses affected by the Mirai attack lost a lot of money. When websites and online services don't work, companies can't make as much money because people can't buy things or use their services. The companies had to spend more money to fix the problem and make their systems more secure. It also hurt their reputation and made people less likely to trust them.</a:t>
            </a:r>
            <a:endParaRPr lang="en-US" dirty="0">
              <a:solidFill>
                <a:schemeClr val="accent6"/>
              </a:solidFill>
            </a:endParaRPr>
          </a:p>
        </p:txBody>
      </p:sp>
      <p:sp>
        <p:nvSpPr>
          <p:cNvPr id="5" name="TextBox 4">
            <a:extLst>
              <a:ext uri="{FF2B5EF4-FFF2-40B4-BE49-F238E27FC236}">
                <a16:creationId xmlns:a16="http://schemas.microsoft.com/office/drawing/2014/main" id="{790B66FD-4E37-3BF3-CECD-E86E3052F646}"/>
              </a:ext>
            </a:extLst>
          </p:cNvPr>
          <p:cNvSpPr txBox="1"/>
          <p:nvPr/>
        </p:nvSpPr>
        <p:spPr>
          <a:xfrm>
            <a:off x="434340" y="2715327"/>
            <a:ext cx="8275320" cy="1169551"/>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Device Takeover: The BlueBorne attack enables hackers to gain full control over compromised devices. They can remotely access and manipulate various functions and data on the device without the user's knowledge or consent. This can include accessing personal files, installing malicious software, or even taking over the device's camera and microphone, compromising privacy and security.</a:t>
            </a:r>
            <a:endParaRPr lang="en-US" dirty="0">
              <a:solidFill>
                <a:schemeClr val="accent6"/>
              </a:solidFill>
            </a:endParaRPr>
          </a:p>
        </p:txBody>
      </p:sp>
      <p:sp>
        <p:nvSpPr>
          <p:cNvPr id="6" name="TextBox 5">
            <a:extLst>
              <a:ext uri="{FF2B5EF4-FFF2-40B4-BE49-F238E27FC236}">
                <a16:creationId xmlns:a16="http://schemas.microsoft.com/office/drawing/2014/main" id="{7FAFE553-0A97-D9F5-8272-7F4AA0C4D94A}"/>
              </a:ext>
            </a:extLst>
          </p:cNvPr>
          <p:cNvSpPr txBox="1"/>
          <p:nvPr/>
        </p:nvSpPr>
        <p:spPr>
          <a:xfrm>
            <a:off x="434340" y="3830195"/>
            <a:ext cx="8275320" cy="1169551"/>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Data Breach: BlueBorne exposes the risk of a data breach where sensitive information stored on compromised devices can be accessed and stolen by attackers. This may include personal information, financial data, login credentials, or corporate secrets. The breach of such data can lead to identity theft, financial losses, reputational damage, and potential legal implications for individuals and organizations.</a:t>
            </a:r>
            <a:endParaRPr lang="en-US" dirty="0">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5" name="Google Shape;116;p21">
            <a:extLst>
              <a:ext uri="{FF2B5EF4-FFF2-40B4-BE49-F238E27FC236}">
                <a16:creationId xmlns:a16="http://schemas.microsoft.com/office/drawing/2014/main" id="{F0E9C750-AC0B-979B-36A1-5BE6F16C6AAE}"/>
              </a:ext>
            </a:extLst>
          </p:cNvPr>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TextBox 16">
            <a:extLst>
              <a:ext uri="{FF2B5EF4-FFF2-40B4-BE49-F238E27FC236}">
                <a16:creationId xmlns:a16="http://schemas.microsoft.com/office/drawing/2014/main" id="{9B2F59F4-C8F3-A6B9-C632-84EB2731A40A}"/>
              </a:ext>
            </a:extLst>
          </p:cNvPr>
          <p:cNvSpPr txBox="1"/>
          <p:nvPr/>
        </p:nvSpPr>
        <p:spPr>
          <a:xfrm>
            <a:off x="542693" y="351852"/>
            <a:ext cx="1806497" cy="369332"/>
          </a:xfrm>
          <a:prstGeom prst="rect">
            <a:avLst/>
          </a:prstGeom>
          <a:noFill/>
        </p:spPr>
        <p:txBody>
          <a:bodyPr wrap="square" rtlCol="0">
            <a:spAutoFit/>
          </a:bodyPr>
          <a:lstStyle/>
          <a:p>
            <a:r>
              <a:rPr lang="en-US" sz="1800" b="0" i="0" u="none" strike="noStrike" cap="none" dirty="0">
                <a:solidFill>
                  <a:schemeClr val="accent6"/>
                </a:solidFill>
                <a:latin typeface="Arial" panose="020B0604020202020204"/>
                <a:ea typeface="Arial" panose="020B0604020202020204"/>
                <a:cs typeface="Arial" panose="020B0604020202020204"/>
                <a:sym typeface="Arial" panose="020B0604020202020204"/>
              </a:rPr>
              <a:t>Consequences:</a:t>
            </a:r>
            <a:endParaRPr lang="en-US" sz="2000" dirty="0"/>
          </a:p>
        </p:txBody>
      </p:sp>
      <p:sp>
        <p:nvSpPr>
          <p:cNvPr id="18" name="TextBox 17">
            <a:extLst>
              <a:ext uri="{FF2B5EF4-FFF2-40B4-BE49-F238E27FC236}">
                <a16:creationId xmlns:a16="http://schemas.microsoft.com/office/drawing/2014/main" id="{E3AACE65-7A2A-E7D0-ADFF-8FF18D8579F4}"/>
              </a:ext>
            </a:extLst>
          </p:cNvPr>
          <p:cNvSpPr txBox="1"/>
          <p:nvPr/>
        </p:nvSpPr>
        <p:spPr>
          <a:xfrm>
            <a:off x="434340" y="817980"/>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Increased Focus on IoT Security: The Mirai attack made us pay more attention to the security of Internet of Things (IoT) devices. It showed us that these devices can be easily hacked if they have weak passwords or security measures. Manufacturers and users need to make sure that IoT devices are secure to prevent similar attacks in the future.</a:t>
            </a:r>
            <a:endParaRPr lang="en-US" dirty="0">
              <a:solidFill>
                <a:schemeClr val="accent6"/>
              </a:solidFill>
            </a:endParaRPr>
          </a:p>
        </p:txBody>
      </p:sp>
      <p:sp>
        <p:nvSpPr>
          <p:cNvPr id="19" name="TextBox 18">
            <a:extLst>
              <a:ext uri="{FF2B5EF4-FFF2-40B4-BE49-F238E27FC236}">
                <a16:creationId xmlns:a16="http://schemas.microsoft.com/office/drawing/2014/main" id="{133870AF-7F5F-87D1-3EA1-9137A45AD6E3}"/>
              </a:ext>
            </a:extLst>
          </p:cNvPr>
          <p:cNvSpPr txBox="1"/>
          <p:nvPr/>
        </p:nvSpPr>
        <p:spPr>
          <a:xfrm>
            <a:off x="434340" y="1741782"/>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Evolution of Botnet Capabilities: The Mirai attack led to the creation of new versions of botnets with more features. This means that hackers are finding new ways to exploit vulnerabilities in IoT devices and carry out attacks. It's a challenge for cybersecurity experts to keep up with these evolving threats and find ways to protect against them.</a:t>
            </a:r>
          </a:p>
        </p:txBody>
      </p:sp>
      <p:sp>
        <p:nvSpPr>
          <p:cNvPr id="20" name="TextBox 19">
            <a:extLst>
              <a:ext uri="{FF2B5EF4-FFF2-40B4-BE49-F238E27FC236}">
                <a16:creationId xmlns:a16="http://schemas.microsoft.com/office/drawing/2014/main" id="{9A60A1DF-5F40-B9D3-6062-5AEAC36EE1D8}"/>
              </a:ext>
            </a:extLst>
          </p:cNvPr>
          <p:cNvSpPr txBox="1"/>
          <p:nvPr/>
        </p:nvSpPr>
        <p:spPr>
          <a:xfrm>
            <a:off x="434340" y="2676226"/>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Financial Losses: BlueBorne attacks can result in financial losses for individuals and organizations. Attackers may exploit compromised devices to carry out unauthorized transactions, draining bank accounts, or making fraudulent purchases. Additionally, organizations may face financial liabilities from legal actions, remediation costs, and the impact of reputational damage on their business.</a:t>
            </a:r>
          </a:p>
        </p:txBody>
      </p:sp>
      <p:sp>
        <p:nvSpPr>
          <p:cNvPr id="21" name="TextBox 20">
            <a:extLst>
              <a:ext uri="{FF2B5EF4-FFF2-40B4-BE49-F238E27FC236}">
                <a16:creationId xmlns:a16="http://schemas.microsoft.com/office/drawing/2014/main" id="{CDFE06E0-FDD0-CA74-B2D4-586F2B95FCDD}"/>
              </a:ext>
            </a:extLst>
          </p:cNvPr>
          <p:cNvSpPr txBox="1"/>
          <p:nvPr/>
        </p:nvSpPr>
        <p:spPr>
          <a:xfrm>
            <a:off x="434340" y="3622703"/>
            <a:ext cx="8275320" cy="1169551"/>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Privacy Invasion: BlueBorne compromises the privacy of individuals by granting attackers unrestricted access to their personal information. This intrusion can lead to identity theft, harassment, and unauthorized use of personal data. The breach of privacy can have long-lasting consequences, eroding trust in digital services and causing emotional distress for the affected individuals.</a:t>
            </a:r>
            <a:endParaRPr lang="en-US" dirty="0">
              <a:solidFill>
                <a:schemeClr val="accent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2" name="Google Shape;116;p21">
            <a:extLst>
              <a:ext uri="{FF2B5EF4-FFF2-40B4-BE49-F238E27FC236}">
                <a16:creationId xmlns:a16="http://schemas.microsoft.com/office/drawing/2014/main" id="{DE9278B2-CAE3-7CF7-928C-C0BA52FA0F20}"/>
              </a:ext>
            </a:extLst>
          </p:cNvPr>
          <p:cNvSpPr/>
          <p:nvPr/>
        </p:nvSpPr>
        <p:spPr>
          <a:xfrm>
            <a:off x="8146351" y="3704479"/>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 name="Google Shape;117;p21">
            <a:extLst>
              <a:ext uri="{FF2B5EF4-FFF2-40B4-BE49-F238E27FC236}">
                <a16:creationId xmlns:a16="http://schemas.microsoft.com/office/drawing/2014/main" id="{40765387-F271-7948-F2B3-0EEFDDE44345}"/>
              </a:ext>
            </a:extLst>
          </p:cNvPr>
          <p:cNvSpPr txBox="1"/>
          <p:nvPr/>
        </p:nvSpPr>
        <p:spPr>
          <a:xfrm>
            <a:off x="2209366" y="140835"/>
            <a:ext cx="48307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 </a:t>
            </a:r>
            <a:r>
              <a:rPr lang="en-US" sz="2400" b="0" i="0" u="none" strike="noStrike" cap="none" dirty="0">
                <a:solidFill>
                  <a:schemeClr val="accent6"/>
                </a:solidFill>
                <a:latin typeface="Arial" panose="020B0604020202020204"/>
                <a:ea typeface="Arial" panose="020B0604020202020204"/>
                <a:cs typeface="Arial" panose="020B0604020202020204"/>
                <a:sym typeface="Arial" panose="020B0604020202020204"/>
              </a:rPr>
              <a:t>Mitigation and Countermeasures:</a:t>
            </a:r>
          </a:p>
        </p:txBody>
      </p:sp>
      <p:sp>
        <p:nvSpPr>
          <p:cNvPr id="4" name="TextBox 3">
            <a:extLst>
              <a:ext uri="{FF2B5EF4-FFF2-40B4-BE49-F238E27FC236}">
                <a16:creationId xmlns:a16="http://schemas.microsoft.com/office/drawing/2014/main" id="{6F033C12-CEAD-CB23-8EAF-F103A1120CC8}"/>
              </a:ext>
            </a:extLst>
          </p:cNvPr>
          <p:cNvSpPr txBox="1"/>
          <p:nvPr/>
        </p:nvSpPr>
        <p:spPr>
          <a:xfrm>
            <a:off x="550127" y="678486"/>
            <a:ext cx="1308409" cy="369332"/>
          </a:xfrm>
          <a:prstGeom prst="rect">
            <a:avLst/>
          </a:prstGeom>
          <a:noFill/>
        </p:spPr>
        <p:txBody>
          <a:bodyPr wrap="square" rtlCol="0">
            <a:spAutoFit/>
          </a:bodyPr>
          <a:lstStyle/>
          <a:p>
            <a:r>
              <a:rPr lang="en-US" sz="1800" b="0" i="0" u="none" strike="noStrike" cap="none" dirty="0">
                <a:solidFill>
                  <a:schemeClr val="accent6"/>
                </a:solidFill>
                <a:latin typeface="Arial" panose="020B0604020202020204"/>
                <a:ea typeface="Arial" panose="020B0604020202020204"/>
                <a:cs typeface="Arial" panose="020B0604020202020204"/>
                <a:sym typeface="Arial" panose="020B0604020202020204"/>
              </a:rPr>
              <a:t>Mitigation :</a:t>
            </a:r>
            <a:endParaRPr lang="en-US" sz="2000" dirty="0"/>
          </a:p>
        </p:txBody>
      </p:sp>
      <p:sp>
        <p:nvSpPr>
          <p:cNvPr id="5" name="TextBox 4">
            <a:extLst>
              <a:ext uri="{FF2B5EF4-FFF2-40B4-BE49-F238E27FC236}">
                <a16:creationId xmlns:a16="http://schemas.microsoft.com/office/drawing/2014/main" id="{48A84FC1-8A21-E43D-CA5A-C2D5AEB089D4}"/>
              </a:ext>
            </a:extLst>
          </p:cNvPr>
          <p:cNvSpPr txBox="1"/>
          <p:nvPr/>
        </p:nvSpPr>
        <p:spPr>
          <a:xfrm>
            <a:off x="434340" y="1120649"/>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Stronger Device Security: To prevent Mirai-like attacks, it's important to improve the security of IoT devices. Manufacturers should make devices with unique passwords and strong encryption. They should also release security updates to fix any vulnerabilities. By making devices more secure, it becomes harder for malware like Mirai to take control of them.</a:t>
            </a:r>
            <a:endParaRPr lang="en-US" dirty="0">
              <a:solidFill>
                <a:schemeClr val="accent6"/>
              </a:solidFill>
            </a:endParaRPr>
          </a:p>
        </p:txBody>
      </p:sp>
      <p:sp>
        <p:nvSpPr>
          <p:cNvPr id="6" name="TextBox 5">
            <a:extLst>
              <a:ext uri="{FF2B5EF4-FFF2-40B4-BE49-F238E27FC236}">
                <a16:creationId xmlns:a16="http://schemas.microsoft.com/office/drawing/2014/main" id="{22A1A46E-0BB5-9116-AC8E-4FEDB0FDB617}"/>
              </a:ext>
            </a:extLst>
          </p:cNvPr>
          <p:cNvSpPr txBox="1"/>
          <p:nvPr/>
        </p:nvSpPr>
        <p:spPr>
          <a:xfrm>
            <a:off x="434340" y="2069024"/>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User Education: People who use IoT devices need to be aware of the importance of device security. They should be taught to change default passwords, update device software regularly, and use extra security measures like two-factor authentication. By educating users, they can take steps to protect their devices from botnet attacks like Mirai.</a:t>
            </a:r>
            <a:endParaRPr lang="en-US" dirty="0">
              <a:solidFill>
                <a:schemeClr val="accent6"/>
              </a:solidFill>
            </a:endParaRPr>
          </a:p>
        </p:txBody>
      </p:sp>
      <p:sp>
        <p:nvSpPr>
          <p:cNvPr id="7" name="TextBox 6">
            <a:extLst>
              <a:ext uri="{FF2B5EF4-FFF2-40B4-BE49-F238E27FC236}">
                <a16:creationId xmlns:a16="http://schemas.microsoft.com/office/drawing/2014/main" id="{D5B5B165-879E-A310-0ED9-74A907D952BA}"/>
              </a:ext>
            </a:extLst>
          </p:cNvPr>
          <p:cNvSpPr txBox="1"/>
          <p:nvPr/>
        </p:nvSpPr>
        <p:spPr>
          <a:xfrm>
            <a:off x="434340" y="3017399"/>
            <a:ext cx="8275320" cy="738664"/>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Keep Devices Updated: Make sure to regularly update all devices, like computers, smartphones, and IoT devices, with the latest security patches and updates. These updates fix known vulnerabilities and help protect against BlueBorne attacks.</a:t>
            </a:r>
            <a:endParaRPr lang="en-US" dirty="0">
              <a:solidFill>
                <a:schemeClr val="accent6"/>
              </a:solidFill>
            </a:endParaRPr>
          </a:p>
        </p:txBody>
      </p:sp>
      <p:sp>
        <p:nvSpPr>
          <p:cNvPr id="8" name="TextBox 7">
            <a:extLst>
              <a:ext uri="{FF2B5EF4-FFF2-40B4-BE49-F238E27FC236}">
                <a16:creationId xmlns:a16="http://schemas.microsoft.com/office/drawing/2014/main" id="{32BA687A-C107-6953-6308-51612E4B8951}"/>
              </a:ext>
            </a:extLst>
          </p:cNvPr>
          <p:cNvSpPr txBox="1"/>
          <p:nvPr/>
        </p:nvSpPr>
        <p:spPr>
          <a:xfrm>
            <a:off x="434340" y="3721621"/>
            <a:ext cx="8275320" cy="738664"/>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Disable Bluetooth When Not Using: Turn off Bluetooth on devices when you're not actively using it, especially in public or unfamiliar places. This lowers the chance of someone connecting to your device without permission and reduces the risk of BlueBorne attacks.</a:t>
            </a:r>
            <a:endParaRPr lang="en-US" dirty="0">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Google Shape;116;p21">
            <a:extLst>
              <a:ext uri="{FF2B5EF4-FFF2-40B4-BE49-F238E27FC236}">
                <a16:creationId xmlns:a16="http://schemas.microsoft.com/office/drawing/2014/main" id="{46669AC1-99C9-A5F3-A1A0-34C28E73D26E}"/>
              </a:ext>
            </a:extLst>
          </p:cNvPr>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 name="TextBox 2">
            <a:extLst>
              <a:ext uri="{FF2B5EF4-FFF2-40B4-BE49-F238E27FC236}">
                <a16:creationId xmlns:a16="http://schemas.microsoft.com/office/drawing/2014/main" id="{0F0B3A54-F1E8-E712-52C0-D4636B0B998A}"/>
              </a:ext>
            </a:extLst>
          </p:cNvPr>
          <p:cNvSpPr txBox="1"/>
          <p:nvPr/>
        </p:nvSpPr>
        <p:spPr>
          <a:xfrm>
            <a:off x="542693" y="507969"/>
            <a:ext cx="2141034" cy="369332"/>
          </a:xfrm>
          <a:prstGeom prst="rect">
            <a:avLst/>
          </a:prstGeom>
          <a:noFill/>
        </p:spPr>
        <p:txBody>
          <a:bodyPr wrap="square" rtlCol="0">
            <a:spAutoFit/>
          </a:bodyPr>
          <a:lstStyle/>
          <a:p>
            <a:r>
              <a:rPr lang="en-US" sz="1800" b="0" i="0" u="none" strike="noStrike" cap="none" dirty="0">
                <a:solidFill>
                  <a:schemeClr val="accent6"/>
                </a:solidFill>
                <a:latin typeface="Arial" panose="020B0604020202020204"/>
                <a:ea typeface="Arial" panose="020B0604020202020204"/>
                <a:cs typeface="Arial" panose="020B0604020202020204"/>
                <a:sym typeface="Arial" panose="020B0604020202020204"/>
              </a:rPr>
              <a:t>Countermeasures:</a:t>
            </a:r>
            <a:endParaRPr lang="en-US" sz="2000" dirty="0"/>
          </a:p>
        </p:txBody>
      </p:sp>
      <p:sp>
        <p:nvSpPr>
          <p:cNvPr id="4" name="TextBox 3">
            <a:extLst>
              <a:ext uri="{FF2B5EF4-FFF2-40B4-BE49-F238E27FC236}">
                <a16:creationId xmlns:a16="http://schemas.microsoft.com/office/drawing/2014/main" id="{7B5FE247-42FB-BCCC-2651-13EDEE4ACD1C}"/>
              </a:ext>
            </a:extLst>
          </p:cNvPr>
          <p:cNvSpPr txBox="1"/>
          <p:nvPr/>
        </p:nvSpPr>
        <p:spPr>
          <a:xfrm>
            <a:off x="434340" y="997882"/>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Involvement of Internet Service Providers (ISPs): ISPs can play a role in stopping Mirai attacks. They can use filters to block malicious traffic associated with botnets. By monitoring network traffic, they can identify infected devices and notify users to take action. ISPs can also work with cybersecurity organizations and share information to stay ahead of new botnet threats.</a:t>
            </a:r>
            <a:endParaRPr lang="en-US" dirty="0">
              <a:solidFill>
                <a:schemeClr val="accent6"/>
              </a:solidFill>
            </a:endParaRPr>
          </a:p>
        </p:txBody>
      </p:sp>
      <p:sp>
        <p:nvSpPr>
          <p:cNvPr id="5" name="TextBox 4">
            <a:extLst>
              <a:ext uri="{FF2B5EF4-FFF2-40B4-BE49-F238E27FC236}">
                <a16:creationId xmlns:a16="http://schemas.microsoft.com/office/drawing/2014/main" id="{8E9BDF95-0120-A4CD-7488-8CB0288B6FD0}"/>
              </a:ext>
            </a:extLst>
          </p:cNvPr>
          <p:cNvSpPr txBox="1"/>
          <p:nvPr/>
        </p:nvSpPr>
        <p:spPr>
          <a:xfrm>
            <a:off x="434340" y="1951985"/>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Collaboration and Information Sharing: Fighting against botnet attacks requires teamwork. Cybersecurity organizations, government agencies, device manufacturers, and industry groups should work together to share knowledge and develop best practices. By collaborating, they can create stronger defenses and respond quickly to emerging botnet threats.</a:t>
            </a:r>
          </a:p>
        </p:txBody>
      </p:sp>
      <p:sp>
        <p:nvSpPr>
          <p:cNvPr id="6" name="TextBox 5">
            <a:extLst>
              <a:ext uri="{FF2B5EF4-FFF2-40B4-BE49-F238E27FC236}">
                <a16:creationId xmlns:a16="http://schemas.microsoft.com/office/drawing/2014/main" id="{BE67459A-F53D-8F91-55AE-50580E405187}"/>
              </a:ext>
            </a:extLst>
          </p:cNvPr>
          <p:cNvSpPr txBox="1"/>
          <p:nvPr/>
        </p:nvSpPr>
        <p:spPr>
          <a:xfrm>
            <a:off x="434340" y="2881027"/>
            <a:ext cx="8275320" cy="738664"/>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Pairing and Authentication: Set up devices to require authentication and pairing before connecting via Bluetooth. This means only trusted devices can connect to your device, reducing the chance of unauthorized connections and making it harder for BlueBorne attacks to succeed.</a:t>
            </a:r>
          </a:p>
        </p:txBody>
      </p:sp>
      <p:sp>
        <p:nvSpPr>
          <p:cNvPr id="7" name="TextBox 6">
            <a:extLst>
              <a:ext uri="{FF2B5EF4-FFF2-40B4-BE49-F238E27FC236}">
                <a16:creationId xmlns:a16="http://schemas.microsoft.com/office/drawing/2014/main" id="{172A6F96-3E66-37AA-7362-A23D362FBF78}"/>
              </a:ext>
            </a:extLst>
          </p:cNvPr>
          <p:cNvSpPr txBox="1"/>
          <p:nvPr/>
        </p:nvSpPr>
        <p:spPr>
          <a:xfrm>
            <a:off x="434340" y="3622703"/>
            <a:ext cx="8275320" cy="954107"/>
          </a:xfrm>
          <a:prstGeom prst="rect">
            <a:avLst/>
          </a:prstGeom>
          <a:noFill/>
        </p:spPr>
        <p:txBody>
          <a:bodyPr wrap="square" rtlCol="0">
            <a:spAutoFit/>
          </a:bodyPr>
          <a:lstStyle/>
          <a:p>
            <a:pPr marL="285750" indent="-285750">
              <a:buClr>
                <a:srgbClr val="FEEDD8"/>
              </a:buClr>
              <a:buFont typeface="Arial" panose="020B0604020202020204" pitchFamily="34" charset="0"/>
              <a:buChar char="•"/>
            </a:pPr>
            <a:r>
              <a:rPr lang="en-US" b="0" i="0" dirty="0">
                <a:solidFill>
                  <a:srgbClr val="FEEDD8"/>
                </a:solidFill>
                <a:effectLst/>
                <a:latin typeface="Arial" panose="020B0604020202020204" pitchFamily="34" charset="0"/>
                <a:cs typeface="Arial" panose="020B0604020202020204" pitchFamily="34" charset="0"/>
              </a:rPr>
              <a:t>Intrusion Detection and Prevention Systems: Use special systems that can detect and block suspicious Bluetooth activities. These systems keep an eye on the network traffic and can identify unusual behavior associated with BlueBorne attacks. By catching and stopping such activities, the impact of an attack can be minimized.</a:t>
            </a:r>
            <a:endParaRPr lang="en-US" dirty="0">
              <a:solidFill>
                <a:schemeClr val="accent6"/>
              </a:solidFill>
            </a:endParaRPr>
          </a:p>
        </p:txBody>
      </p:sp>
    </p:spTree>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1734</Words>
  <Application>Microsoft Office PowerPoint</Application>
  <PresentationFormat>On-screen Show (16:9)</PresentationFormat>
  <Paragraphs>43</Paragraphs>
  <Slides>10</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Raleway ExtraBold</vt:lpstr>
      <vt:lpstr>Roboto</vt:lpstr>
      <vt:lpstr>Times New Roman</vt:lpstr>
      <vt:lpstr>Proxima Nova Semibold</vt:lpstr>
      <vt:lpstr>Oswald</vt:lpstr>
      <vt:lpstr>Raleway Black</vt:lpstr>
      <vt:lpstr>Proxima Nova</vt:lpstr>
      <vt:lpstr>Open Sans</vt:lpstr>
      <vt:lpstr>Arial</vt:lpstr>
      <vt:lpstr>Cybersecurity Agency by Slidesgo</vt:lpstr>
      <vt:lpstr>Slidesgo Final Pages</vt:lpstr>
      <vt:lpstr>GROUP TASK:2 OSI LAYER 3</vt:lpstr>
      <vt:lpstr>        1: Rudraksha Gadekar        2: Jashandeep Singh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TASK :2 OSI LAYER 2</dc:title>
  <dc:creator>Rudraksha Gadekar</dc:creator>
  <cp:lastModifiedBy>Rudraksha Gadekar</cp:lastModifiedBy>
  <cp:revision>2</cp:revision>
  <dcterms:created xsi:type="dcterms:W3CDTF">2023-07-08T15:41:41Z</dcterms:created>
  <dcterms:modified xsi:type="dcterms:W3CDTF">2023-07-08T22:36:45Z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4222953B903E41B4BDACFE4DCCD6E55F</vt:lpwstr>
  </property>
  <property fmtid="{D5CDD505-2E9C-101B-9397-08002B2CF9AE}" pid="3" name="KSOProductBuildVer">
    <vt:lpwstr>1033-11.2.0.11219</vt:lpwstr>
  </property>
</Properties>
</file>